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2"/>
  </p:notesMasterIdLst>
  <p:sldIdLst>
    <p:sldId id="295" r:id="rId2"/>
    <p:sldId id="296" r:id="rId3"/>
    <p:sldId id="299" r:id="rId4"/>
    <p:sldId id="259" r:id="rId5"/>
    <p:sldId id="294" r:id="rId6"/>
    <p:sldId id="291" r:id="rId7"/>
    <p:sldId id="258" r:id="rId8"/>
    <p:sldId id="292" r:id="rId9"/>
    <p:sldId id="293" r:id="rId10"/>
    <p:sldId id="290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9" r:id="rId20"/>
    <p:sldId id="297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showOutlineIcons="0"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-798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2B43FF-FB8D-4EC8-BD4D-87E9DD6DAD85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3A021F-1C35-4543-BEF3-E4FF120232E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215733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B02F9-343D-4948-8001-9510DDDCB95A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2531A5-AAC6-4AB2-8C29-E59754369410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664261143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B02F9-343D-4948-8001-9510DDDCB95A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2531A5-AAC6-4AB2-8C29-E5975436941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5658654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B02F9-343D-4948-8001-9510DDDCB95A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2531A5-AAC6-4AB2-8C29-E5975436941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7105152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B02F9-343D-4948-8001-9510DDDCB95A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2531A5-AAC6-4AB2-8C29-E5975436941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2985316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B02F9-343D-4948-8001-9510DDDCB95A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2531A5-AAC6-4AB2-8C29-E59754369410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87093201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B02F9-343D-4948-8001-9510DDDCB95A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2531A5-AAC6-4AB2-8C29-E5975436941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132580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B02F9-343D-4948-8001-9510DDDCB95A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2531A5-AAC6-4AB2-8C29-E5975436941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9754088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B02F9-343D-4948-8001-9510DDDCB95A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2531A5-AAC6-4AB2-8C29-E5975436941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32261302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B02F9-343D-4948-8001-9510DDDCB95A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2531A5-AAC6-4AB2-8C29-E5975436941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2164026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ABEB02F9-343D-4948-8001-9510DDDCB95A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A2531A5-AAC6-4AB2-8C29-E5975436941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089875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B02F9-343D-4948-8001-9510DDDCB95A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2531A5-AAC6-4AB2-8C29-E5975436941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1986490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ABEB02F9-343D-4948-8001-9510DDDCB95A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1A2531A5-AAC6-4AB2-8C29-E59754369410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7966091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156364" y="4639236"/>
            <a:ext cx="4802909" cy="1298577"/>
          </a:xfrm>
          <a:prstGeom prst="rect">
            <a:avLst/>
          </a:prstGeom>
          <a:noFill/>
        </p:spPr>
        <p:txBody>
          <a:bodyPr wrap="square" lIns="82058" tIns="41029" rIns="82058" bIns="41029" rtlCol="0">
            <a:spAutoFit/>
          </a:bodyPr>
          <a:lstStyle/>
          <a:p>
            <a:r>
              <a:rPr lang="en-US" sz="7900" dirty="0" err="1" smtClean="0">
                <a:solidFill>
                  <a:srgbClr val="00B0F0"/>
                </a:solidFill>
                <a:latin typeface="NikoshBAN" pitchFamily="2" charset="0"/>
                <a:cs typeface="NikoshBAN" pitchFamily="2" charset="0"/>
              </a:rPr>
              <a:t>স্বাগতম</a:t>
            </a:r>
            <a:endParaRPr lang="en-US" sz="7900" dirty="0">
              <a:solidFill>
                <a:srgbClr val="00B0F0"/>
              </a:solidFill>
              <a:latin typeface="NikoshBAN" pitchFamily="2" charset="0"/>
              <a:cs typeface="NikoshBAN" pitchFamily="2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0183" y="1335958"/>
            <a:ext cx="6026727" cy="311872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177617122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590800" y="0"/>
            <a:ext cx="6858000" cy="640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413182806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1009934"/>
            <a:ext cx="121920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                             </a:t>
            </a:r>
            <a:r>
              <a:rPr lang="en-US" sz="6000" b="1" u="sng" dirty="0" err="1" smtClean="0">
                <a:solidFill>
                  <a:srgbClr val="00206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শিখনফলঃ</a:t>
            </a:r>
            <a:r>
              <a:rPr lang="en-US" sz="6000" b="1" u="sng" dirty="0" smtClean="0">
                <a:solidFill>
                  <a:srgbClr val="00206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-</a:t>
            </a:r>
          </a:p>
          <a:p>
            <a:r>
              <a:rPr lang="en-US" sz="40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১.প্রতীকের </a:t>
            </a:r>
            <a:r>
              <a:rPr lang="en-US" sz="40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ধারনা</a:t>
            </a:r>
            <a:r>
              <a:rPr lang="en-US" sz="40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40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ব্যাখ্যা</a:t>
            </a:r>
            <a:r>
              <a:rPr lang="en-US" sz="40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40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করতে</a:t>
            </a:r>
            <a:r>
              <a:rPr lang="en-US" sz="40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40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পারবে</a:t>
            </a:r>
            <a:r>
              <a:rPr lang="en-US" sz="4000" dirty="0" smtClean="0">
                <a:latin typeface="NikoshBAN" panose="02000000000000000000" pitchFamily="2" charset="0"/>
                <a:cs typeface="NikoshBAN" panose="02000000000000000000" pitchFamily="2" charset="0"/>
              </a:rPr>
              <a:t>। </a:t>
            </a:r>
          </a:p>
          <a:p>
            <a:r>
              <a:rPr lang="en-US" sz="40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২. </a:t>
            </a:r>
            <a:r>
              <a:rPr lang="en-US" sz="40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প্রতীক</a:t>
            </a:r>
            <a:r>
              <a:rPr lang="en-US" sz="40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ও </a:t>
            </a:r>
            <a:r>
              <a:rPr lang="en-US" sz="40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সংকেতের</a:t>
            </a:r>
            <a:r>
              <a:rPr lang="en-US" sz="40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40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মধ্যে</a:t>
            </a:r>
            <a:r>
              <a:rPr lang="en-US" sz="40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40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পার্থক্য</a:t>
            </a:r>
            <a:r>
              <a:rPr lang="en-US" sz="40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40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নির্ণয়</a:t>
            </a:r>
            <a:r>
              <a:rPr lang="en-US" sz="40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40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করতে</a:t>
            </a:r>
            <a:r>
              <a:rPr lang="en-US" sz="40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40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পারবে</a:t>
            </a:r>
            <a:r>
              <a:rPr lang="en-US" sz="4000" dirty="0" smtClean="0">
                <a:latin typeface="NikoshBAN" panose="02000000000000000000" pitchFamily="2" charset="0"/>
                <a:cs typeface="NikoshBAN" panose="02000000000000000000" pitchFamily="2" charset="0"/>
              </a:rPr>
              <a:t>। </a:t>
            </a:r>
          </a:p>
          <a:p>
            <a:r>
              <a:rPr lang="en-US" sz="40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৩. </a:t>
            </a:r>
            <a:r>
              <a:rPr lang="en-US" sz="40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প্রতীকের</a:t>
            </a:r>
            <a:r>
              <a:rPr lang="en-US" sz="40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40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উপযোগিতা</a:t>
            </a:r>
            <a:r>
              <a:rPr lang="en-US" sz="40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40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লিখতে</a:t>
            </a:r>
            <a:r>
              <a:rPr lang="en-US" sz="40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40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পারবে</a:t>
            </a:r>
            <a:r>
              <a:rPr lang="en-US" sz="4000" dirty="0" smtClean="0">
                <a:latin typeface="NikoshBAN" panose="02000000000000000000" pitchFamily="2" charset="0"/>
                <a:cs typeface="NikoshBAN" panose="02000000000000000000" pitchFamily="2" charset="0"/>
              </a:rPr>
              <a:t>। </a:t>
            </a:r>
            <a:endParaRPr lang="en-US" sz="4000" dirty="0">
              <a:latin typeface="NikoshBAN" panose="02000000000000000000" pitchFamily="2" charset="0"/>
              <a:cs typeface="NikoshBAN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82703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" y="1214651"/>
            <a:ext cx="12191999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                                 </a:t>
            </a:r>
            <a:r>
              <a:rPr lang="en-US" sz="5400" b="1" u="sng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BAN" panose="02000000000000000000" pitchFamily="2" charset="0"/>
                <a:cs typeface="NikoshBAN" panose="02000000000000000000" pitchFamily="2" charset="0"/>
              </a:rPr>
              <a:t>একক</a:t>
            </a:r>
            <a:r>
              <a:rPr lang="en-US" sz="5400" b="1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5400" b="1" u="sng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BAN" panose="02000000000000000000" pitchFamily="2" charset="0"/>
                <a:cs typeface="NikoshBAN" panose="02000000000000000000" pitchFamily="2" charset="0"/>
              </a:rPr>
              <a:t>কাজঃ</a:t>
            </a:r>
            <a:r>
              <a:rPr lang="en-US" sz="5400" b="1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BAN" panose="02000000000000000000" pitchFamily="2" charset="0"/>
                <a:cs typeface="NikoshBAN" panose="02000000000000000000" pitchFamily="2" charset="0"/>
              </a:rPr>
              <a:t>-</a:t>
            </a:r>
          </a:p>
          <a:p>
            <a:r>
              <a:rPr lang="en-US" sz="4400" dirty="0" smtClean="0">
                <a:latin typeface="NikoshBAN" panose="02000000000000000000" pitchFamily="2" charset="0"/>
                <a:cs typeface="NikoshBAN" panose="02000000000000000000" pitchFamily="2" charset="0"/>
              </a:rPr>
              <a:t>১.প্রতীক </a:t>
            </a:r>
            <a:r>
              <a:rPr lang="en-US" sz="44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কাকে</a:t>
            </a:r>
            <a:r>
              <a:rPr lang="en-US" sz="44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44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বলে</a:t>
            </a:r>
            <a:r>
              <a:rPr lang="en-US" sz="44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?</a:t>
            </a:r>
            <a:endParaRPr lang="en-US" sz="4400" dirty="0">
              <a:latin typeface="NikoshBAN" panose="02000000000000000000" pitchFamily="2" charset="0"/>
              <a:cs typeface="NikoshBAN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7588277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873456"/>
            <a:ext cx="1219200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44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                                  </a:t>
            </a:r>
            <a:r>
              <a:rPr lang="en-US" sz="7200" b="1" u="sng" dirty="0" err="1" smtClean="0">
                <a:solidFill>
                  <a:srgbClr val="00B05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সমাধানঃ</a:t>
            </a:r>
            <a:r>
              <a:rPr lang="en-US" sz="7200" b="1" u="sng" dirty="0" smtClean="0">
                <a:solidFill>
                  <a:srgbClr val="00B05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-</a:t>
            </a:r>
          </a:p>
          <a:p>
            <a:r>
              <a:rPr lang="en-US" sz="44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কোন</a:t>
            </a:r>
            <a:r>
              <a:rPr lang="en-US" sz="44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44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কিছুকে</a:t>
            </a:r>
            <a:r>
              <a:rPr lang="en-US" sz="44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44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নির্দেশ</a:t>
            </a:r>
            <a:r>
              <a:rPr lang="en-US" sz="44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44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করার</a:t>
            </a:r>
            <a:r>
              <a:rPr lang="en-US" sz="4400" dirty="0" smtClean="0">
                <a:latin typeface="NikoshBAN" panose="02000000000000000000" pitchFamily="2" charset="0"/>
                <a:cs typeface="NikoshBAN" panose="02000000000000000000" pitchFamily="2" charset="0"/>
              </a:rPr>
              <a:t>, </a:t>
            </a:r>
            <a:r>
              <a:rPr lang="en-US" sz="44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বুঝার</a:t>
            </a:r>
            <a:r>
              <a:rPr lang="en-US" sz="44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44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বা</a:t>
            </a:r>
            <a:r>
              <a:rPr lang="en-US" sz="44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44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ব্যক্ত</a:t>
            </a:r>
            <a:r>
              <a:rPr lang="en-US" sz="44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44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করার</a:t>
            </a:r>
            <a:r>
              <a:rPr lang="en-US" sz="44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44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জন্য</a:t>
            </a:r>
            <a:r>
              <a:rPr lang="en-US" sz="44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44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যে</a:t>
            </a:r>
            <a:r>
              <a:rPr lang="en-US" sz="44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44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লিখিত</a:t>
            </a:r>
            <a:r>
              <a:rPr lang="en-US" sz="44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44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বা</a:t>
            </a:r>
            <a:r>
              <a:rPr lang="en-US" sz="44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44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কথিত</a:t>
            </a:r>
            <a:r>
              <a:rPr lang="en-US" sz="44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44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চিহ্ন</a:t>
            </a:r>
            <a:r>
              <a:rPr lang="en-US" sz="44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44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ব্যবহার</a:t>
            </a:r>
            <a:r>
              <a:rPr lang="en-US" sz="44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44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করা</a:t>
            </a:r>
            <a:r>
              <a:rPr lang="en-US" sz="44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44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হয়</a:t>
            </a:r>
            <a:r>
              <a:rPr lang="en-US" sz="44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44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তাকে</a:t>
            </a:r>
            <a:r>
              <a:rPr lang="en-US" sz="44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44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প্রতীক</a:t>
            </a:r>
            <a:r>
              <a:rPr lang="en-US" sz="44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44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বলে</a:t>
            </a:r>
            <a:r>
              <a:rPr lang="en-US" sz="4400" dirty="0" smtClean="0">
                <a:latin typeface="NikoshBAN" panose="02000000000000000000" pitchFamily="2" charset="0"/>
                <a:cs typeface="NikoshBAN" panose="02000000000000000000" pitchFamily="2" charset="0"/>
              </a:rPr>
              <a:t>। </a:t>
            </a:r>
            <a:r>
              <a:rPr lang="en-US" sz="44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সাধারণভাবে</a:t>
            </a:r>
            <a:r>
              <a:rPr lang="en-US" sz="44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44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প্রতীক</a:t>
            </a:r>
            <a:r>
              <a:rPr lang="en-US" sz="44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44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হচ্ছে</a:t>
            </a:r>
            <a:r>
              <a:rPr lang="en-US" sz="44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44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সংকেত</a:t>
            </a:r>
            <a:r>
              <a:rPr lang="en-US" sz="44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44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বা</a:t>
            </a:r>
            <a:r>
              <a:rPr lang="en-US" sz="44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44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চিহ্ন</a:t>
            </a:r>
            <a:r>
              <a:rPr lang="en-US" sz="4400" dirty="0" smtClean="0">
                <a:latin typeface="NikoshBAN" panose="02000000000000000000" pitchFamily="2" charset="0"/>
                <a:cs typeface="NikoshBAN" panose="02000000000000000000" pitchFamily="2" charset="0"/>
              </a:rPr>
              <a:t>। </a:t>
            </a:r>
            <a:r>
              <a:rPr lang="en-US" sz="44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যেমনঃ-কোন</a:t>
            </a:r>
            <a:r>
              <a:rPr lang="en-US" sz="44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44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গাড়িতে</a:t>
            </a:r>
            <a:r>
              <a:rPr lang="en-US" sz="44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44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লাল</a:t>
            </a:r>
            <a:r>
              <a:rPr lang="en-US" sz="44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44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রঙের</a:t>
            </a:r>
            <a:r>
              <a:rPr lang="en-US" sz="44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5400" dirty="0" smtClean="0">
                <a:latin typeface="NikoshBAN" panose="02000000000000000000" pitchFamily="2" charset="0"/>
                <a:cs typeface="NikoshBAN" panose="02000000000000000000" pitchFamily="2" charset="0"/>
              </a:rPr>
              <a:t>(</a:t>
            </a:r>
            <a:r>
              <a:rPr lang="en-US" sz="6000" b="1" dirty="0" smtClean="0">
                <a:solidFill>
                  <a:srgbClr val="FF000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+</a:t>
            </a:r>
            <a:r>
              <a:rPr lang="en-US" sz="5400" dirty="0" smtClean="0">
                <a:latin typeface="NikoshBAN" panose="02000000000000000000" pitchFamily="2" charset="0"/>
                <a:cs typeface="NikoshBAN" panose="02000000000000000000" pitchFamily="2" charset="0"/>
              </a:rPr>
              <a:t>) </a:t>
            </a:r>
            <a:r>
              <a:rPr lang="en-US" sz="44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চিহ্ন</a:t>
            </a:r>
            <a:r>
              <a:rPr lang="en-US" sz="44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44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চিকিৎসার</a:t>
            </a:r>
            <a:r>
              <a:rPr lang="en-US" sz="44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44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প্রতীক</a:t>
            </a:r>
            <a:r>
              <a:rPr lang="en-US" sz="4400" dirty="0" smtClean="0">
                <a:latin typeface="NikoshBAN" panose="02000000000000000000" pitchFamily="2" charset="0"/>
                <a:cs typeface="NikoshBAN" panose="02000000000000000000" pitchFamily="2" charset="0"/>
              </a:rPr>
              <a:t>। </a:t>
            </a:r>
            <a:endParaRPr lang="en-US" sz="4400" dirty="0">
              <a:latin typeface="NikoshBAN" panose="02000000000000000000" pitchFamily="2" charset="0"/>
              <a:cs typeface="NikoshBAN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2476744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82639" y="791570"/>
            <a:ext cx="10345003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                     </a:t>
            </a:r>
            <a:r>
              <a:rPr lang="en-US" sz="6600" b="1" u="sng" dirty="0" err="1" smtClean="0">
                <a:solidFill>
                  <a:srgbClr val="0070C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জোড়ায়</a:t>
            </a:r>
            <a:r>
              <a:rPr lang="en-US" sz="6600" b="1" u="sng" dirty="0" smtClean="0">
                <a:solidFill>
                  <a:srgbClr val="0070C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6600" b="1" u="sng" dirty="0" err="1" smtClean="0">
                <a:solidFill>
                  <a:srgbClr val="0070C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কাজঃ</a:t>
            </a:r>
            <a:r>
              <a:rPr lang="en-US" sz="6600" b="1" u="sng" dirty="0" smtClean="0">
                <a:solidFill>
                  <a:srgbClr val="0070C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-</a:t>
            </a:r>
          </a:p>
          <a:p>
            <a:r>
              <a:rPr lang="en-US" sz="4800" dirty="0" smtClean="0">
                <a:latin typeface="NikoshBAN" panose="02000000000000000000" pitchFamily="2" charset="0"/>
                <a:cs typeface="NikoshBAN" panose="02000000000000000000" pitchFamily="2" charset="0"/>
              </a:rPr>
              <a:t>১.প্রতীক ও </a:t>
            </a:r>
            <a:r>
              <a:rPr lang="en-US" sz="48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সংকেতের</a:t>
            </a:r>
            <a:r>
              <a:rPr lang="en-US" sz="48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48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মধ্যে</a:t>
            </a:r>
            <a:r>
              <a:rPr lang="en-US" sz="48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48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পার্থক্য</a:t>
            </a:r>
            <a:r>
              <a:rPr lang="en-US" sz="48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48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নির্ণয়</a:t>
            </a:r>
            <a:r>
              <a:rPr lang="en-US" sz="48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48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করো</a:t>
            </a:r>
            <a:r>
              <a:rPr lang="en-US" sz="4800" dirty="0" smtClean="0">
                <a:latin typeface="NikoshBAN" panose="02000000000000000000" pitchFamily="2" charset="0"/>
                <a:cs typeface="NikoshBAN" panose="02000000000000000000" pitchFamily="2" charset="0"/>
              </a:rPr>
              <a:t>। </a:t>
            </a:r>
            <a:endParaRPr lang="en-US" sz="4800" dirty="0">
              <a:latin typeface="NikoshBAN" panose="02000000000000000000" pitchFamily="2" charset="0"/>
              <a:cs typeface="NikoshBAN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81105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12192000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                                                      </a:t>
            </a:r>
            <a:r>
              <a:rPr lang="en-US" sz="6000" b="1" u="sng" dirty="0" err="1" smtClean="0">
                <a:solidFill>
                  <a:srgbClr val="FF000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সমাধানঃ</a:t>
            </a:r>
            <a:r>
              <a:rPr lang="en-US" sz="6000" b="1" u="sng" dirty="0" smtClean="0">
                <a:solidFill>
                  <a:srgbClr val="FF000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-</a:t>
            </a:r>
          </a:p>
          <a:p>
            <a:r>
              <a:rPr lang="en-US" sz="36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সাধারণভাবে</a:t>
            </a:r>
            <a:r>
              <a:rPr lang="en-US" sz="36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36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আমরা</a:t>
            </a:r>
            <a:r>
              <a:rPr lang="en-US" sz="36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36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প্রতীক</a:t>
            </a:r>
            <a:r>
              <a:rPr lang="en-US" sz="36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ও </a:t>
            </a:r>
            <a:r>
              <a:rPr lang="en-US" sz="36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সংকেতকে</a:t>
            </a:r>
            <a:r>
              <a:rPr lang="en-US" sz="36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36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সমার্থক</a:t>
            </a:r>
            <a:r>
              <a:rPr lang="en-US" sz="36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36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বলে</a:t>
            </a:r>
            <a:r>
              <a:rPr lang="en-US" sz="36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36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মনে</a:t>
            </a:r>
            <a:r>
              <a:rPr lang="en-US" sz="36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36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করি</a:t>
            </a:r>
            <a:r>
              <a:rPr lang="en-US" sz="3600" dirty="0" smtClean="0">
                <a:latin typeface="NikoshBAN" panose="02000000000000000000" pitchFamily="2" charset="0"/>
                <a:cs typeface="NikoshBAN" panose="02000000000000000000" pitchFamily="2" charset="0"/>
              </a:rPr>
              <a:t>। </a:t>
            </a:r>
            <a:r>
              <a:rPr lang="en-US" sz="36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কিন্তু</a:t>
            </a:r>
            <a:r>
              <a:rPr lang="en-US" sz="36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36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সূক্ষ্মভাবে</a:t>
            </a:r>
            <a:r>
              <a:rPr lang="en-US" sz="36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     </a:t>
            </a:r>
            <a:r>
              <a:rPr lang="en-US" sz="36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বিশ্লেষণ</a:t>
            </a:r>
            <a:r>
              <a:rPr lang="en-US" sz="36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36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করলে</a:t>
            </a:r>
            <a:r>
              <a:rPr lang="en-US" sz="36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36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এদের</a:t>
            </a:r>
            <a:r>
              <a:rPr lang="en-US" sz="36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36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মধ্যে</a:t>
            </a:r>
            <a:r>
              <a:rPr lang="en-US" sz="36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36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কিছুটা</a:t>
            </a:r>
            <a:r>
              <a:rPr lang="en-US" sz="36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36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পার্থক্য</a:t>
            </a:r>
            <a:r>
              <a:rPr lang="en-US" sz="36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36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খুঁজে</a:t>
            </a:r>
            <a:r>
              <a:rPr lang="en-US" sz="36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36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পাওয়া</a:t>
            </a:r>
            <a:r>
              <a:rPr lang="en-US" sz="36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36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যায়</a:t>
            </a:r>
            <a:r>
              <a:rPr lang="en-US" sz="3600" dirty="0" smtClean="0">
                <a:latin typeface="NikoshBAN" panose="02000000000000000000" pitchFamily="2" charset="0"/>
                <a:cs typeface="NikoshBAN" panose="02000000000000000000" pitchFamily="2" charset="0"/>
              </a:rPr>
              <a:t>। </a:t>
            </a:r>
            <a:r>
              <a:rPr lang="en-US" sz="36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যেমনঃ</a:t>
            </a:r>
            <a:r>
              <a:rPr lang="en-US" sz="3600" dirty="0" smtClean="0">
                <a:latin typeface="NikoshBAN" panose="02000000000000000000" pitchFamily="2" charset="0"/>
                <a:cs typeface="NikoshBAN" panose="02000000000000000000" pitchFamily="2" charset="0"/>
              </a:rPr>
              <a:t>-</a:t>
            </a:r>
          </a:p>
          <a:p>
            <a:r>
              <a:rPr lang="en-US" sz="3600" dirty="0" smtClean="0">
                <a:latin typeface="NikoshBAN" panose="02000000000000000000" pitchFamily="2" charset="0"/>
                <a:cs typeface="NikoshBAN" panose="02000000000000000000" pitchFamily="2" charset="0"/>
              </a:rPr>
              <a:t>১.কোন </a:t>
            </a:r>
            <a:r>
              <a:rPr lang="en-US" sz="36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কিছুকে</a:t>
            </a:r>
            <a:r>
              <a:rPr lang="en-US" sz="36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36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নির্দেশ</a:t>
            </a:r>
            <a:r>
              <a:rPr lang="en-US" sz="36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36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করার</a:t>
            </a:r>
            <a:r>
              <a:rPr lang="en-US" sz="3600" dirty="0" smtClean="0">
                <a:latin typeface="NikoshBAN" panose="02000000000000000000" pitchFamily="2" charset="0"/>
                <a:cs typeface="NikoshBAN" panose="02000000000000000000" pitchFamily="2" charset="0"/>
              </a:rPr>
              <a:t>, </a:t>
            </a:r>
            <a:r>
              <a:rPr lang="en-US" sz="36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বুঝার</a:t>
            </a:r>
            <a:r>
              <a:rPr lang="en-US" sz="36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36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বা</a:t>
            </a:r>
            <a:r>
              <a:rPr lang="en-US" sz="36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36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ব্যক্ত</a:t>
            </a:r>
            <a:r>
              <a:rPr lang="en-US" sz="36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36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করার</a:t>
            </a:r>
            <a:r>
              <a:rPr lang="en-US" sz="36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36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জন্য</a:t>
            </a:r>
            <a:r>
              <a:rPr lang="en-US" sz="36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36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যে</a:t>
            </a:r>
            <a:r>
              <a:rPr lang="en-US" sz="36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36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লিখিত</a:t>
            </a:r>
            <a:r>
              <a:rPr lang="en-US" sz="36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36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বা</a:t>
            </a:r>
            <a:r>
              <a:rPr lang="en-US" sz="36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36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কথিত</a:t>
            </a:r>
            <a:r>
              <a:rPr lang="en-US" sz="36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36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চিহ্ন</a:t>
            </a:r>
            <a:r>
              <a:rPr lang="en-US" sz="36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36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ব্যবহার</a:t>
            </a:r>
            <a:r>
              <a:rPr lang="en-US" sz="36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36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করা</a:t>
            </a:r>
            <a:r>
              <a:rPr lang="en-US" sz="36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36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হয়</a:t>
            </a:r>
            <a:r>
              <a:rPr lang="en-US" sz="36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36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তাকে</a:t>
            </a:r>
            <a:r>
              <a:rPr lang="en-US" sz="36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36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প্রতীক</a:t>
            </a:r>
            <a:r>
              <a:rPr lang="en-US" sz="36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36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বলে</a:t>
            </a:r>
            <a:r>
              <a:rPr lang="en-US" sz="3600" dirty="0" smtClean="0">
                <a:latin typeface="NikoshBAN" panose="02000000000000000000" pitchFamily="2" charset="0"/>
                <a:cs typeface="NikoshBAN" panose="02000000000000000000" pitchFamily="2" charset="0"/>
              </a:rPr>
              <a:t>। </a:t>
            </a:r>
            <a:r>
              <a:rPr lang="en-US" sz="36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অপরপক্ষে,যা</a:t>
            </a:r>
            <a:r>
              <a:rPr lang="en-US" sz="36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36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কিছু</a:t>
            </a:r>
            <a:r>
              <a:rPr lang="en-US" sz="36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36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প্রত্যক্ষ</a:t>
            </a:r>
            <a:r>
              <a:rPr lang="en-US" sz="36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36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বা</a:t>
            </a:r>
            <a:r>
              <a:rPr lang="en-US" sz="36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36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পরোক্ষভাবে</a:t>
            </a:r>
            <a:r>
              <a:rPr lang="en-US" sz="36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36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অন্য</a:t>
            </a:r>
            <a:r>
              <a:rPr lang="en-US" sz="36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36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কোন</a:t>
            </a:r>
            <a:r>
              <a:rPr lang="en-US" sz="36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36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বিষয়কে</a:t>
            </a:r>
            <a:r>
              <a:rPr lang="en-US" sz="36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36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সূচিত</a:t>
            </a:r>
            <a:r>
              <a:rPr lang="en-US" sz="36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36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করে</a:t>
            </a:r>
            <a:r>
              <a:rPr lang="en-US" sz="36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36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বা</a:t>
            </a:r>
            <a:r>
              <a:rPr lang="en-US" sz="36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36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অন্য</a:t>
            </a:r>
            <a:r>
              <a:rPr lang="en-US" sz="36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36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কোন</a:t>
            </a:r>
            <a:r>
              <a:rPr lang="en-US" sz="36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36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বিষয়ের</a:t>
            </a:r>
            <a:r>
              <a:rPr lang="en-US" sz="36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36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প্রতিনিধি</a:t>
            </a:r>
            <a:r>
              <a:rPr lang="en-US" sz="36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36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হিসেবে</a:t>
            </a:r>
            <a:r>
              <a:rPr lang="en-US" sz="36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36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কাজ</a:t>
            </a:r>
            <a:r>
              <a:rPr lang="en-US" sz="36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36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করে</a:t>
            </a:r>
            <a:r>
              <a:rPr lang="en-US" sz="36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36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তাকে</a:t>
            </a:r>
            <a:r>
              <a:rPr lang="en-US" sz="36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36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সংকেত</a:t>
            </a:r>
            <a:r>
              <a:rPr lang="en-US" sz="36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36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বলে</a:t>
            </a:r>
            <a:r>
              <a:rPr lang="en-US" sz="3600" dirty="0" smtClean="0">
                <a:latin typeface="NikoshBAN" panose="02000000000000000000" pitchFamily="2" charset="0"/>
                <a:cs typeface="NikoshBAN" panose="02000000000000000000" pitchFamily="2" charset="0"/>
              </a:rPr>
              <a:t>।</a:t>
            </a:r>
          </a:p>
          <a:p>
            <a:r>
              <a:rPr lang="en-US" sz="3600" dirty="0" smtClean="0">
                <a:latin typeface="NikoshBAN" panose="02000000000000000000" pitchFamily="2" charset="0"/>
                <a:cs typeface="NikoshBAN" panose="02000000000000000000" pitchFamily="2" charset="0"/>
              </a:rPr>
              <a:t>২. </a:t>
            </a:r>
            <a:r>
              <a:rPr lang="en-US" sz="36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প্রতীক</a:t>
            </a:r>
            <a:r>
              <a:rPr lang="en-US" sz="36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36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সব</a:t>
            </a:r>
            <a:r>
              <a:rPr lang="en-US" sz="36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36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সময়ই</a:t>
            </a:r>
            <a:r>
              <a:rPr lang="en-US" sz="36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36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মানুষের</a:t>
            </a:r>
            <a:r>
              <a:rPr lang="en-US" sz="36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36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ব্যবহার</a:t>
            </a:r>
            <a:r>
              <a:rPr lang="en-US" sz="36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ও </a:t>
            </a:r>
            <a:r>
              <a:rPr lang="en-US" sz="36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ব্যাখ্যার</a:t>
            </a:r>
            <a:r>
              <a:rPr lang="en-US" sz="36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36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উপর</a:t>
            </a:r>
            <a:r>
              <a:rPr lang="en-US" sz="36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36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নির্ভরশীল</a:t>
            </a:r>
            <a:r>
              <a:rPr lang="en-US" sz="3600" dirty="0" smtClean="0">
                <a:latin typeface="NikoshBAN" panose="02000000000000000000" pitchFamily="2" charset="0"/>
                <a:cs typeface="NikoshBAN" panose="02000000000000000000" pitchFamily="2" charset="0"/>
              </a:rPr>
              <a:t>। </a:t>
            </a:r>
            <a:r>
              <a:rPr lang="en-US" sz="36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আমরা</a:t>
            </a:r>
            <a:r>
              <a:rPr lang="en-US" sz="36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36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যখন</a:t>
            </a:r>
            <a:r>
              <a:rPr lang="en-US" sz="36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36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সচেতন</a:t>
            </a:r>
            <a:r>
              <a:rPr lang="en-US" sz="36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36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ভাবে</a:t>
            </a:r>
            <a:r>
              <a:rPr lang="en-US" sz="36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36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এবং</a:t>
            </a:r>
            <a:r>
              <a:rPr lang="en-US" sz="36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36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ইচ্ছাকৃতভাবে</a:t>
            </a:r>
            <a:r>
              <a:rPr lang="en-US" sz="36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36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কোন</a:t>
            </a:r>
            <a:r>
              <a:rPr lang="en-US" sz="36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36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কিছুকে</a:t>
            </a:r>
            <a:r>
              <a:rPr lang="en-US" sz="36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36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অন্য</a:t>
            </a:r>
            <a:r>
              <a:rPr lang="en-US" sz="36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36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কোন</a:t>
            </a:r>
            <a:r>
              <a:rPr lang="en-US" sz="36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36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কিছুর</a:t>
            </a:r>
            <a:r>
              <a:rPr lang="en-US" sz="36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36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চিহ্ন</a:t>
            </a:r>
            <a:r>
              <a:rPr lang="en-US" sz="36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36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হিসেবে</a:t>
            </a:r>
            <a:r>
              <a:rPr lang="en-US" sz="36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36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ব্যবহার</a:t>
            </a:r>
            <a:r>
              <a:rPr lang="en-US" sz="36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36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করি</a:t>
            </a:r>
            <a:r>
              <a:rPr lang="en-US" sz="36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36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তখন</a:t>
            </a:r>
            <a:r>
              <a:rPr lang="en-US" sz="36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36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তাকে</a:t>
            </a:r>
            <a:r>
              <a:rPr lang="en-US" sz="36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36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প্রতীক</a:t>
            </a:r>
            <a:r>
              <a:rPr lang="en-US" sz="36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36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বলে</a:t>
            </a:r>
            <a:r>
              <a:rPr lang="en-US" sz="3600" dirty="0" smtClean="0">
                <a:latin typeface="NikoshBAN" panose="02000000000000000000" pitchFamily="2" charset="0"/>
                <a:cs typeface="NikoshBAN" panose="02000000000000000000" pitchFamily="2" charset="0"/>
              </a:rPr>
              <a:t>। </a:t>
            </a:r>
            <a:r>
              <a:rPr lang="en-US" sz="36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আর</a:t>
            </a:r>
            <a:r>
              <a:rPr lang="en-US" sz="36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36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সংকেত</a:t>
            </a:r>
            <a:r>
              <a:rPr lang="en-US" sz="36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36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সব</a:t>
            </a:r>
            <a:r>
              <a:rPr lang="en-US" sz="36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36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সময়</a:t>
            </a:r>
            <a:r>
              <a:rPr lang="en-US" sz="36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36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আমাদের</a:t>
            </a:r>
            <a:r>
              <a:rPr lang="en-US" sz="36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36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ব্যবহার</a:t>
            </a:r>
            <a:r>
              <a:rPr lang="en-US" sz="36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36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বা</a:t>
            </a:r>
            <a:r>
              <a:rPr lang="en-US" sz="36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36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ব্যাখ্যার</a:t>
            </a:r>
            <a:r>
              <a:rPr lang="en-US" sz="36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36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উপর</a:t>
            </a:r>
            <a:r>
              <a:rPr lang="en-US" sz="36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36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নির্ভর</a:t>
            </a:r>
            <a:r>
              <a:rPr lang="en-US" sz="36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36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করে</a:t>
            </a:r>
            <a:r>
              <a:rPr lang="en-US" sz="36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36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না</a:t>
            </a:r>
            <a:r>
              <a:rPr lang="en-US" sz="3600" dirty="0" smtClean="0">
                <a:latin typeface="NikoshBAN" panose="02000000000000000000" pitchFamily="2" charset="0"/>
                <a:cs typeface="NikoshBAN" panose="02000000000000000000" pitchFamily="2" charset="0"/>
              </a:rPr>
              <a:t>। </a:t>
            </a:r>
            <a:endParaRPr lang="en-US" sz="3600" dirty="0">
              <a:latin typeface="NikoshBAN" panose="02000000000000000000" pitchFamily="2" charset="0"/>
              <a:cs typeface="NikoshBAN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94509523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12192000" cy="57861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                                     </a:t>
            </a:r>
            <a:r>
              <a:rPr lang="en-US" sz="7200" b="1" u="sng" dirty="0" err="1" smtClean="0">
                <a:solidFill>
                  <a:srgbClr val="00206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সমাধানঃ</a:t>
            </a:r>
            <a:r>
              <a:rPr lang="en-US" sz="7200" b="1" u="sng" dirty="0" smtClean="0">
                <a:solidFill>
                  <a:srgbClr val="00206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-</a:t>
            </a:r>
          </a:p>
          <a:p>
            <a:endParaRPr lang="en-US" dirty="0" smtClean="0">
              <a:latin typeface="NikoshBAN" panose="02000000000000000000" pitchFamily="2" charset="0"/>
              <a:cs typeface="NikoshBAN" panose="02000000000000000000" pitchFamily="2" charset="0"/>
            </a:endParaRPr>
          </a:p>
          <a:p>
            <a:r>
              <a:rPr lang="en-US" sz="4000" dirty="0" smtClean="0">
                <a:latin typeface="NikoshBAN" panose="02000000000000000000" pitchFamily="2" charset="0"/>
                <a:cs typeface="NikoshBAN" panose="02000000000000000000" pitchFamily="2" charset="0"/>
              </a:rPr>
              <a:t>৩.সব </a:t>
            </a:r>
            <a:r>
              <a:rPr lang="en-US" sz="40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প্রতীককেই</a:t>
            </a:r>
            <a:r>
              <a:rPr lang="en-US" sz="40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40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সংকেত</a:t>
            </a:r>
            <a:r>
              <a:rPr lang="en-US" sz="40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40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বলা</a:t>
            </a:r>
            <a:r>
              <a:rPr lang="en-US" sz="40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40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যায়</a:t>
            </a:r>
            <a:r>
              <a:rPr lang="en-US" sz="4000" dirty="0" smtClean="0">
                <a:latin typeface="NikoshBAN" panose="02000000000000000000" pitchFamily="2" charset="0"/>
                <a:cs typeface="NikoshBAN" panose="02000000000000000000" pitchFamily="2" charset="0"/>
              </a:rPr>
              <a:t>, </a:t>
            </a:r>
            <a:r>
              <a:rPr lang="en-US" sz="40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কিন্তু</a:t>
            </a:r>
            <a:r>
              <a:rPr lang="en-US" sz="40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40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সব</a:t>
            </a:r>
            <a:r>
              <a:rPr lang="en-US" sz="40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40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সংকেতকে</a:t>
            </a:r>
            <a:r>
              <a:rPr lang="en-US" sz="40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40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প্রতীক</a:t>
            </a:r>
            <a:r>
              <a:rPr lang="en-US" sz="40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40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বলা</a:t>
            </a:r>
            <a:r>
              <a:rPr lang="en-US" sz="40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40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যায়</a:t>
            </a:r>
            <a:r>
              <a:rPr lang="en-US" sz="40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40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না</a:t>
            </a:r>
            <a:r>
              <a:rPr lang="en-US" sz="4000" dirty="0" smtClean="0">
                <a:latin typeface="NikoshBAN" panose="02000000000000000000" pitchFamily="2" charset="0"/>
                <a:cs typeface="NikoshBAN" panose="02000000000000000000" pitchFamily="2" charset="0"/>
              </a:rPr>
              <a:t>। </a:t>
            </a:r>
            <a:r>
              <a:rPr lang="en-US" sz="40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শুধুমাত্র</a:t>
            </a:r>
            <a:r>
              <a:rPr lang="en-US" sz="40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40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কৃত্রিম</a:t>
            </a:r>
            <a:r>
              <a:rPr lang="en-US" sz="40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40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সংকেতই</a:t>
            </a:r>
            <a:r>
              <a:rPr lang="en-US" sz="40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40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প্রতীক</a:t>
            </a:r>
            <a:r>
              <a:rPr lang="en-US" sz="40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40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হওয়ার</a:t>
            </a:r>
            <a:r>
              <a:rPr lang="en-US" sz="40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40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যোগ্য</a:t>
            </a:r>
            <a:r>
              <a:rPr lang="en-US" sz="4000" dirty="0" smtClean="0">
                <a:latin typeface="NikoshBAN" panose="02000000000000000000" pitchFamily="2" charset="0"/>
                <a:cs typeface="NikoshBAN" panose="02000000000000000000" pitchFamily="2" charset="0"/>
              </a:rPr>
              <a:t>। </a:t>
            </a:r>
            <a:r>
              <a:rPr lang="en-US" sz="40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অর্থা</a:t>
            </a:r>
            <a:r>
              <a:rPr lang="en-US" sz="4000" dirty="0" smtClean="0">
                <a:latin typeface="NikoshBAN" panose="02000000000000000000" pitchFamily="2" charset="0"/>
                <a:cs typeface="NikoshBAN" panose="02000000000000000000" pitchFamily="2" charset="0"/>
              </a:rPr>
              <a:t>ৎ </a:t>
            </a:r>
            <a:r>
              <a:rPr lang="en-US" sz="40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যে</a:t>
            </a:r>
            <a:r>
              <a:rPr lang="en-US" sz="40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40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সব</a:t>
            </a:r>
            <a:r>
              <a:rPr lang="en-US" sz="40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40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সংকেতের</a:t>
            </a:r>
            <a:r>
              <a:rPr lang="en-US" sz="40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40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অর্থ</a:t>
            </a:r>
            <a:r>
              <a:rPr lang="en-US" sz="40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ও </a:t>
            </a:r>
            <a:r>
              <a:rPr lang="en-US" sz="40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ব্যবহার</a:t>
            </a:r>
            <a:r>
              <a:rPr lang="en-US" sz="40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40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পূর্ব</a:t>
            </a:r>
            <a:r>
              <a:rPr lang="en-US" sz="40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40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হতেই</a:t>
            </a:r>
            <a:r>
              <a:rPr lang="en-US" sz="40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40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স্থির</a:t>
            </a:r>
            <a:r>
              <a:rPr lang="en-US" sz="40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40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হয়ে</a:t>
            </a:r>
            <a:r>
              <a:rPr lang="en-US" sz="40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40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আছে</a:t>
            </a:r>
            <a:r>
              <a:rPr lang="en-US" sz="40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40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তারাই</a:t>
            </a:r>
            <a:r>
              <a:rPr lang="en-US" sz="40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40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প্রতীকের</a:t>
            </a:r>
            <a:r>
              <a:rPr lang="en-US" sz="40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40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মর্যাদা</a:t>
            </a:r>
            <a:r>
              <a:rPr lang="en-US" sz="40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40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পায়</a:t>
            </a:r>
            <a:r>
              <a:rPr lang="en-US" sz="4000" dirty="0" smtClean="0">
                <a:latin typeface="NikoshBAN" panose="02000000000000000000" pitchFamily="2" charset="0"/>
                <a:cs typeface="NikoshBAN" panose="02000000000000000000" pitchFamily="2" charset="0"/>
              </a:rPr>
              <a:t>। </a:t>
            </a:r>
            <a:endParaRPr lang="en-US" sz="4000" b="1" dirty="0">
              <a:latin typeface="NikoshBAN" panose="02000000000000000000" pitchFamily="2" charset="0"/>
              <a:cs typeface="NikoshBAN" panose="02000000000000000000" pitchFamily="2" charset="0"/>
            </a:endParaRPr>
          </a:p>
          <a:p>
            <a:r>
              <a:rPr lang="en-US" sz="40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</a:p>
          <a:p>
            <a:r>
              <a:rPr lang="en-US" sz="40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৪. </a:t>
            </a:r>
            <a:r>
              <a:rPr lang="en-US" sz="40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সংকেতের</a:t>
            </a:r>
            <a:r>
              <a:rPr lang="en-US" sz="40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40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সাথে</a:t>
            </a:r>
            <a:r>
              <a:rPr lang="en-US" sz="40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40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সংশ্লিষ্ট</a:t>
            </a:r>
            <a:r>
              <a:rPr lang="en-US" sz="40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40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বিষয়ের</a:t>
            </a:r>
            <a:r>
              <a:rPr lang="en-US" sz="40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40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সরাসরি</a:t>
            </a:r>
            <a:r>
              <a:rPr lang="en-US" sz="40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40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সম্পর্ক</a:t>
            </a:r>
            <a:r>
              <a:rPr lang="en-US" sz="40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40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থাকে</a:t>
            </a:r>
            <a:r>
              <a:rPr lang="en-US" sz="4000" dirty="0" smtClean="0">
                <a:latin typeface="NikoshBAN" panose="02000000000000000000" pitchFamily="2" charset="0"/>
                <a:cs typeface="NikoshBAN" panose="02000000000000000000" pitchFamily="2" charset="0"/>
              </a:rPr>
              <a:t>। </a:t>
            </a:r>
            <a:r>
              <a:rPr lang="en-US" sz="40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কিন্তু</a:t>
            </a:r>
            <a:r>
              <a:rPr lang="en-US" sz="40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40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প্রতীকের</a:t>
            </a:r>
            <a:r>
              <a:rPr lang="en-US" sz="40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40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সাথে</a:t>
            </a:r>
            <a:r>
              <a:rPr lang="en-US" sz="40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40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তার</a:t>
            </a:r>
            <a:r>
              <a:rPr lang="en-US" sz="40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40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বিষয়ের</a:t>
            </a:r>
            <a:r>
              <a:rPr lang="en-US" sz="40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40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সম্পর্ক</a:t>
            </a:r>
            <a:r>
              <a:rPr lang="en-US" sz="40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40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সরাসরি</a:t>
            </a:r>
            <a:r>
              <a:rPr lang="en-US" sz="40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40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নয়</a:t>
            </a:r>
            <a:r>
              <a:rPr lang="en-US" sz="4000" dirty="0" smtClean="0">
                <a:latin typeface="NikoshBAN" panose="02000000000000000000" pitchFamily="2" charset="0"/>
                <a:cs typeface="NikoshBAN" panose="02000000000000000000" pitchFamily="2" charset="0"/>
              </a:rPr>
              <a:t>। </a:t>
            </a:r>
            <a:r>
              <a:rPr lang="en-US" sz="40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প্রতীক</a:t>
            </a:r>
            <a:r>
              <a:rPr lang="en-US" sz="40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40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বর্ণনার</a:t>
            </a:r>
            <a:r>
              <a:rPr lang="en-US" sz="40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40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মাধ্যমে</a:t>
            </a:r>
            <a:r>
              <a:rPr lang="en-US" sz="40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40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তার</a:t>
            </a:r>
            <a:r>
              <a:rPr lang="en-US" sz="40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40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বিষয়ের</a:t>
            </a:r>
            <a:r>
              <a:rPr lang="en-US" sz="40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40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সাথে</a:t>
            </a:r>
            <a:r>
              <a:rPr lang="en-US" sz="40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40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যুক্ত</a:t>
            </a:r>
            <a:r>
              <a:rPr lang="en-US" sz="40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40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হয়</a:t>
            </a:r>
            <a:r>
              <a:rPr lang="en-US" sz="4000" dirty="0" smtClean="0">
                <a:latin typeface="NikoshBAN" panose="02000000000000000000" pitchFamily="2" charset="0"/>
                <a:cs typeface="NikoshBAN" panose="02000000000000000000" pitchFamily="2" charset="0"/>
              </a:rPr>
              <a:t>। </a:t>
            </a:r>
            <a:endParaRPr lang="en-US" sz="4000" dirty="0">
              <a:latin typeface="NikoshBAN" panose="02000000000000000000" pitchFamily="2" charset="0"/>
              <a:cs typeface="NikoshBAN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5132962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191069"/>
            <a:ext cx="12192000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                                </a:t>
            </a:r>
            <a:r>
              <a:rPr lang="en-US" sz="5400" b="1" u="sng" dirty="0" err="1" smtClean="0">
                <a:solidFill>
                  <a:srgbClr val="00B05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দলীয়</a:t>
            </a:r>
            <a:r>
              <a:rPr lang="en-US" sz="5400" b="1" u="sng" dirty="0" smtClean="0">
                <a:solidFill>
                  <a:srgbClr val="00B05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5400" b="1" u="sng" dirty="0" err="1" smtClean="0">
                <a:solidFill>
                  <a:srgbClr val="00B05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কাজঃ</a:t>
            </a:r>
            <a:r>
              <a:rPr lang="en-US" sz="5400" b="1" u="sng" dirty="0" smtClean="0">
                <a:solidFill>
                  <a:srgbClr val="00B05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-</a:t>
            </a:r>
          </a:p>
          <a:p>
            <a:r>
              <a:rPr lang="en-US" sz="4000" dirty="0" smtClean="0">
                <a:latin typeface="NikoshBAN" panose="02000000000000000000" pitchFamily="2" charset="0"/>
                <a:cs typeface="NikoshBAN" panose="02000000000000000000" pitchFamily="2" charset="0"/>
              </a:rPr>
              <a:t>১.সংকেত </a:t>
            </a:r>
            <a:r>
              <a:rPr lang="en-US" sz="40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কাকে</a:t>
            </a:r>
            <a:r>
              <a:rPr lang="en-US" sz="40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40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বলে</a:t>
            </a:r>
            <a:r>
              <a:rPr lang="en-US" sz="40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?</a:t>
            </a:r>
          </a:p>
          <a:p>
            <a:r>
              <a:rPr lang="en-US" sz="44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                               </a:t>
            </a:r>
            <a:r>
              <a:rPr lang="en-US" sz="5400" b="1" u="sng" dirty="0" err="1" smtClean="0">
                <a:solidFill>
                  <a:srgbClr val="7030A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বহুনির্বাচনি</a:t>
            </a:r>
            <a:r>
              <a:rPr lang="en-US" sz="5400" b="1" u="sng" dirty="0" smtClean="0">
                <a:solidFill>
                  <a:srgbClr val="7030A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5400" b="1" u="sng" dirty="0" err="1" smtClean="0">
                <a:solidFill>
                  <a:srgbClr val="7030A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প্রশ্নঃ</a:t>
            </a:r>
            <a:r>
              <a:rPr lang="en-US" sz="5400" b="1" u="sng" dirty="0" smtClean="0">
                <a:solidFill>
                  <a:srgbClr val="7030A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-</a:t>
            </a:r>
          </a:p>
          <a:p>
            <a:r>
              <a:rPr lang="en-US" sz="4000" dirty="0" smtClean="0">
                <a:latin typeface="NikoshBAN" panose="02000000000000000000" pitchFamily="2" charset="0"/>
                <a:cs typeface="NikoshBAN" panose="02000000000000000000" pitchFamily="2" charset="0"/>
              </a:rPr>
              <a:t>১.যদি </a:t>
            </a:r>
            <a:r>
              <a:rPr lang="en-US" sz="40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তুমি</a:t>
            </a:r>
            <a:r>
              <a:rPr lang="en-US" sz="40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40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পড়াশুনা</a:t>
            </a:r>
            <a:r>
              <a:rPr lang="en-US" sz="40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40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কর</a:t>
            </a:r>
            <a:r>
              <a:rPr lang="en-US" sz="4000" dirty="0" smtClean="0">
                <a:latin typeface="NikoshBAN" panose="02000000000000000000" pitchFamily="2" charset="0"/>
                <a:cs typeface="NikoshBAN" panose="02000000000000000000" pitchFamily="2" charset="0"/>
              </a:rPr>
              <a:t>, </a:t>
            </a:r>
            <a:r>
              <a:rPr lang="en-US" sz="40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তবে</a:t>
            </a:r>
            <a:r>
              <a:rPr lang="en-US" sz="40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40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তুমি</a:t>
            </a:r>
            <a:r>
              <a:rPr lang="en-US" sz="40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40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পাস</a:t>
            </a:r>
            <a:r>
              <a:rPr lang="en-US" sz="40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40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করবে</a:t>
            </a:r>
            <a:r>
              <a:rPr lang="en-US" sz="4000" dirty="0" smtClean="0">
                <a:latin typeface="NikoshBAN" panose="02000000000000000000" pitchFamily="2" charset="0"/>
                <a:cs typeface="NikoshBAN" panose="02000000000000000000" pitchFamily="2" charset="0"/>
              </a:rPr>
              <a:t>। </a:t>
            </a:r>
            <a:r>
              <a:rPr lang="en-US" sz="40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এটি</a:t>
            </a:r>
            <a:r>
              <a:rPr lang="en-US" sz="40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40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কোন</a:t>
            </a:r>
            <a:r>
              <a:rPr lang="en-US" sz="40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40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বাক্য</a:t>
            </a:r>
            <a:r>
              <a:rPr lang="en-US" sz="40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?</a:t>
            </a:r>
          </a:p>
          <a:p>
            <a:r>
              <a:rPr lang="en-US" sz="40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(ক) </a:t>
            </a:r>
            <a:r>
              <a:rPr lang="en-US" sz="40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সরল</a:t>
            </a:r>
            <a:r>
              <a:rPr lang="en-US" sz="40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40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বাক্য</a:t>
            </a:r>
            <a:r>
              <a:rPr lang="en-US" sz="40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                              (খ) </a:t>
            </a:r>
            <a:r>
              <a:rPr lang="en-US" sz="40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নিরপেক্ষ</a:t>
            </a:r>
            <a:r>
              <a:rPr lang="en-US" sz="40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40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বাক্য</a:t>
            </a:r>
            <a:r>
              <a:rPr lang="en-US" sz="40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</a:p>
          <a:p>
            <a:r>
              <a:rPr lang="en-US" sz="4000" dirty="0" smtClean="0">
                <a:latin typeface="NikoshBAN" panose="02000000000000000000" pitchFamily="2" charset="0"/>
                <a:cs typeface="NikoshBAN" panose="02000000000000000000" pitchFamily="2" charset="0"/>
              </a:rPr>
              <a:t>(গ) </a:t>
            </a:r>
            <a:r>
              <a:rPr lang="en-US" sz="40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প্রাকল্পিপ</a:t>
            </a:r>
            <a:r>
              <a:rPr lang="en-US" sz="40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40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বাক্য</a:t>
            </a:r>
            <a:r>
              <a:rPr lang="en-US" sz="40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                           (ঘ) </a:t>
            </a:r>
            <a:r>
              <a:rPr lang="en-US" sz="40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বৈকল্পিপ</a:t>
            </a:r>
            <a:r>
              <a:rPr lang="en-US" sz="40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40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বাক্য</a:t>
            </a:r>
            <a:r>
              <a:rPr lang="en-US" sz="40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</a:p>
          <a:p>
            <a:r>
              <a:rPr lang="en-US" sz="4000" dirty="0" smtClean="0">
                <a:latin typeface="NikoshBAN" panose="02000000000000000000" pitchFamily="2" charset="0"/>
                <a:cs typeface="NikoshBAN" panose="02000000000000000000" pitchFamily="2" charset="0"/>
              </a:rPr>
              <a:t>২. </a:t>
            </a:r>
            <a:r>
              <a:rPr lang="en-US" sz="40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লোকটি</a:t>
            </a:r>
            <a:r>
              <a:rPr lang="en-US" sz="40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40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হয়</a:t>
            </a:r>
            <a:r>
              <a:rPr lang="en-US" sz="40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সৎ, </a:t>
            </a:r>
            <a:r>
              <a:rPr lang="en-US" sz="40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না</a:t>
            </a:r>
            <a:r>
              <a:rPr lang="en-US" sz="40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40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হয়</a:t>
            </a:r>
            <a:r>
              <a:rPr lang="en-US" sz="40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40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নির্বোধ</a:t>
            </a:r>
            <a:r>
              <a:rPr lang="en-US" sz="4000" dirty="0" smtClean="0">
                <a:latin typeface="NikoshBAN" panose="02000000000000000000" pitchFamily="2" charset="0"/>
                <a:cs typeface="NikoshBAN" panose="02000000000000000000" pitchFamily="2" charset="0"/>
              </a:rPr>
              <a:t>। </a:t>
            </a:r>
            <a:r>
              <a:rPr lang="en-US" sz="40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এটি</a:t>
            </a:r>
            <a:r>
              <a:rPr lang="en-US" sz="40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40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কোন</a:t>
            </a:r>
            <a:r>
              <a:rPr lang="en-US" sz="40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40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বাক্য</a:t>
            </a:r>
            <a:r>
              <a:rPr lang="en-US" sz="40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?</a:t>
            </a:r>
          </a:p>
          <a:p>
            <a:r>
              <a:rPr lang="en-US" sz="40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(ক)</a:t>
            </a:r>
            <a:r>
              <a:rPr lang="en-US" sz="40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প্রাকল্পিপ</a:t>
            </a:r>
            <a:r>
              <a:rPr lang="en-US" sz="40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40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বাক্য</a:t>
            </a:r>
            <a:r>
              <a:rPr lang="en-US" sz="40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                           (খ) </a:t>
            </a:r>
            <a:r>
              <a:rPr lang="en-US" sz="40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বৈকল্পিপ</a:t>
            </a:r>
            <a:r>
              <a:rPr lang="en-US" sz="40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40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বাক্য</a:t>
            </a:r>
            <a:r>
              <a:rPr lang="en-US" sz="40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</a:p>
          <a:p>
            <a:r>
              <a:rPr lang="en-US" sz="4000" dirty="0" smtClean="0">
                <a:latin typeface="NikoshBAN" panose="02000000000000000000" pitchFamily="2" charset="0"/>
                <a:cs typeface="NikoshBAN" panose="02000000000000000000" pitchFamily="2" charset="0"/>
              </a:rPr>
              <a:t>(গ) </a:t>
            </a:r>
            <a:r>
              <a:rPr lang="en-US" sz="40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নিরপেক্ষ</a:t>
            </a:r>
            <a:r>
              <a:rPr lang="en-US" sz="40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40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বাক্য</a:t>
            </a:r>
            <a:r>
              <a:rPr lang="en-US" sz="40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                           (ঘ) </a:t>
            </a:r>
            <a:r>
              <a:rPr lang="en-US" sz="40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সমমানিক</a:t>
            </a:r>
            <a:r>
              <a:rPr lang="en-US" sz="40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40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বাক্য</a:t>
            </a:r>
            <a:endParaRPr lang="en-US" sz="4000" dirty="0">
              <a:latin typeface="NikoshBAN" panose="02000000000000000000" pitchFamily="2" charset="0"/>
              <a:cs typeface="NikoshBAN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2007275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5534" y="163773"/>
            <a:ext cx="12192000" cy="55399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>
                <a:solidFill>
                  <a:srgbClr val="C0000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                                  </a:t>
            </a:r>
            <a:r>
              <a:rPr lang="en-US" sz="6000" b="1" u="sng" dirty="0" err="1" smtClean="0">
                <a:solidFill>
                  <a:srgbClr val="C0000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সমাধানঃ</a:t>
            </a:r>
            <a:r>
              <a:rPr lang="en-US" sz="6000" b="1" u="sng" dirty="0" smtClean="0">
                <a:solidFill>
                  <a:srgbClr val="C0000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-</a:t>
            </a:r>
          </a:p>
          <a:p>
            <a:r>
              <a:rPr lang="en-US" sz="48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যা</a:t>
            </a:r>
            <a:r>
              <a:rPr lang="en-US" sz="48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48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কিছু</a:t>
            </a:r>
            <a:r>
              <a:rPr lang="en-US" sz="48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48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প্রত্যক্ষ</a:t>
            </a:r>
            <a:r>
              <a:rPr lang="en-US" sz="48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48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বা</a:t>
            </a:r>
            <a:r>
              <a:rPr lang="en-US" sz="48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48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পরোক্ষভাবে</a:t>
            </a:r>
            <a:r>
              <a:rPr lang="en-US" sz="48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48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অন্য</a:t>
            </a:r>
            <a:r>
              <a:rPr lang="en-US" sz="48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48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কোন</a:t>
            </a:r>
            <a:r>
              <a:rPr lang="en-US" sz="48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48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বিষয়কে</a:t>
            </a:r>
            <a:r>
              <a:rPr lang="en-US" sz="48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48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সূচিত</a:t>
            </a:r>
            <a:r>
              <a:rPr lang="en-US" sz="48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48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করে</a:t>
            </a:r>
            <a:r>
              <a:rPr lang="en-US" sz="48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48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বা</a:t>
            </a:r>
            <a:r>
              <a:rPr lang="en-US" sz="48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48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অন্য</a:t>
            </a:r>
            <a:r>
              <a:rPr lang="en-US" sz="48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48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কোন</a:t>
            </a:r>
            <a:r>
              <a:rPr lang="en-US" sz="48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48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বিষয়ের</a:t>
            </a:r>
            <a:r>
              <a:rPr lang="en-US" sz="48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48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প্রতিনিধি</a:t>
            </a:r>
            <a:r>
              <a:rPr lang="en-US" sz="48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48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হিসেবে</a:t>
            </a:r>
            <a:r>
              <a:rPr lang="en-US" sz="48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48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কাজ</a:t>
            </a:r>
            <a:r>
              <a:rPr lang="en-US" sz="48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48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করে</a:t>
            </a:r>
            <a:r>
              <a:rPr lang="en-US" sz="48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48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তাকে</a:t>
            </a:r>
            <a:r>
              <a:rPr lang="en-US" sz="48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48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সংকেত</a:t>
            </a:r>
            <a:r>
              <a:rPr lang="en-US" sz="48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48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বলে</a:t>
            </a:r>
            <a:r>
              <a:rPr lang="en-US" sz="4800" dirty="0" smtClean="0">
                <a:latin typeface="NikoshBAN" panose="02000000000000000000" pitchFamily="2" charset="0"/>
                <a:cs typeface="NikoshBAN" panose="02000000000000000000" pitchFamily="2" charset="0"/>
              </a:rPr>
              <a:t>। </a:t>
            </a:r>
            <a:r>
              <a:rPr lang="en-US" sz="48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যেমনঃ</a:t>
            </a:r>
            <a:r>
              <a:rPr lang="en-US" sz="4800" dirty="0" smtClean="0">
                <a:latin typeface="NikoshBAN" panose="02000000000000000000" pitchFamily="2" charset="0"/>
                <a:cs typeface="NikoshBAN" panose="02000000000000000000" pitchFamily="2" charset="0"/>
              </a:rPr>
              <a:t>- </a:t>
            </a:r>
            <a:r>
              <a:rPr lang="en-US" sz="48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আকাশে</a:t>
            </a:r>
            <a:r>
              <a:rPr lang="en-US" sz="48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48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লালচে</a:t>
            </a:r>
            <a:r>
              <a:rPr lang="en-US" sz="48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48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ধূসর</a:t>
            </a:r>
            <a:r>
              <a:rPr lang="en-US" sz="48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48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বর্ণের</a:t>
            </a:r>
            <a:r>
              <a:rPr lang="en-US" sz="48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48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মেঘ</a:t>
            </a:r>
            <a:r>
              <a:rPr lang="en-US" sz="48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48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ঝড়ের</a:t>
            </a:r>
            <a:r>
              <a:rPr lang="en-US" sz="48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48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সংকেত</a:t>
            </a:r>
            <a:r>
              <a:rPr lang="en-US" sz="4800" dirty="0" smtClean="0">
                <a:latin typeface="NikoshBAN" panose="02000000000000000000" pitchFamily="2" charset="0"/>
                <a:cs typeface="NikoshBAN" panose="02000000000000000000" pitchFamily="2" charset="0"/>
              </a:rPr>
              <a:t>।                                                          </a:t>
            </a:r>
            <a:r>
              <a:rPr lang="en-US" sz="5400" b="1" u="sng" dirty="0" err="1" smtClean="0">
                <a:solidFill>
                  <a:srgbClr val="00B05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বহুনির্বাচনি</a:t>
            </a:r>
            <a:r>
              <a:rPr lang="en-US" sz="5400" b="1" u="sng" dirty="0" smtClean="0">
                <a:solidFill>
                  <a:srgbClr val="00B05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5400" b="1" u="sng" dirty="0" err="1" smtClean="0">
                <a:solidFill>
                  <a:srgbClr val="00B05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প্রশ্নের</a:t>
            </a:r>
            <a:r>
              <a:rPr lang="en-US" sz="5400" b="1" u="sng" dirty="0" smtClean="0">
                <a:solidFill>
                  <a:srgbClr val="00B05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5400" b="1" u="sng" dirty="0" err="1" smtClean="0">
                <a:solidFill>
                  <a:srgbClr val="00B05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সমাধানঃ</a:t>
            </a:r>
            <a:r>
              <a:rPr lang="en-US" sz="5400" b="1" u="sng" dirty="0" smtClean="0">
                <a:solidFill>
                  <a:srgbClr val="00B05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-</a:t>
            </a:r>
          </a:p>
          <a:p>
            <a:pPr marL="914400" indent="-914400">
              <a:buAutoNum type="arabicPeriod"/>
            </a:pPr>
            <a:r>
              <a:rPr lang="en-US" sz="4800" dirty="0" smtClean="0">
                <a:latin typeface="NikoshBAN" panose="02000000000000000000" pitchFamily="2" charset="0"/>
                <a:cs typeface="NikoshBAN" panose="02000000000000000000" pitchFamily="2" charset="0"/>
              </a:rPr>
              <a:t>(গ)</a:t>
            </a:r>
            <a:r>
              <a:rPr lang="en-US" sz="48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প্রাকল্পিপ</a:t>
            </a:r>
            <a:r>
              <a:rPr lang="en-US" sz="48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48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বাক্য</a:t>
            </a:r>
            <a:endParaRPr lang="en-US" sz="4800" dirty="0" smtClean="0">
              <a:latin typeface="NikoshBAN" panose="02000000000000000000" pitchFamily="2" charset="0"/>
              <a:cs typeface="NikoshBAN" panose="02000000000000000000" pitchFamily="2" charset="0"/>
            </a:endParaRPr>
          </a:p>
          <a:p>
            <a:pPr marL="914400" indent="-914400">
              <a:buAutoNum type="arabicPeriod"/>
            </a:pPr>
            <a:r>
              <a:rPr lang="en-US" sz="4800" dirty="0" smtClean="0">
                <a:latin typeface="NikoshBAN" panose="02000000000000000000" pitchFamily="2" charset="0"/>
                <a:cs typeface="NikoshBAN" panose="02000000000000000000" pitchFamily="2" charset="0"/>
              </a:rPr>
              <a:t>২.(খ) </a:t>
            </a:r>
            <a:r>
              <a:rPr lang="en-US" sz="48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বৈকল্পিপ</a:t>
            </a:r>
            <a:r>
              <a:rPr lang="en-US" sz="48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48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বাক্য</a:t>
            </a:r>
            <a:endParaRPr lang="en-US" sz="4800" dirty="0">
              <a:latin typeface="NikoshBAN" panose="02000000000000000000" pitchFamily="2" charset="0"/>
              <a:cs typeface="NikoshBAN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1724185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-13648" y="928048"/>
            <a:ext cx="12205648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                                 </a:t>
            </a:r>
            <a:r>
              <a:rPr lang="en-US" sz="5400" b="1" u="sng" dirty="0" err="1" smtClean="0">
                <a:solidFill>
                  <a:srgbClr val="00206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বাড়ির</a:t>
            </a:r>
            <a:r>
              <a:rPr lang="en-US" sz="5400" b="1" u="sng" dirty="0" smtClean="0">
                <a:solidFill>
                  <a:srgbClr val="00206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5400" b="1" u="sng" dirty="0" err="1" smtClean="0">
                <a:solidFill>
                  <a:srgbClr val="00206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কাজঃ</a:t>
            </a:r>
            <a:r>
              <a:rPr lang="en-US" sz="5400" b="1" u="sng" dirty="0" smtClean="0">
                <a:solidFill>
                  <a:srgbClr val="00206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-</a:t>
            </a:r>
          </a:p>
          <a:p>
            <a:r>
              <a:rPr lang="en-US" sz="44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১. </a:t>
            </a:r>
            <a:r>
              <a:rPr lang="en-US" sz="44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প্রতীকের</a:t>
            </a:r>
            <a:r>
              <a:rPr lang="en-US" sz="44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44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উপযোগিতা</a:t>
            </a:r>
            <a:r>
              <a:rPr lang="en-US" sz="44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44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আলোচনা</a:t>
            </a:r>
            <a:r>
              <a:rPr lang="en-US" sz="44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44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করো</a:t>
            </a:r>
            <a:r>
              <a:rPr lang="en-US" sz="4400" dirty="0" smtClean="0">
                <a:latin typeface="NikoshBAN" panose="02000000000000000000" pitchFamily="2" charset="0"/>
                <a:cs typeface="NikoshBAN" panose="02000000000000000000" pitchFamily="2" charset="0"/>
              </a:rPr>
              <a:t>। </a:t>
            </a:r>
            <a:endParaRPr lang="en-US" sz="4400" dirty="0">
              <a:latin typeface="NikoshBAN" panose="02000000000000000000" pitchFamily="2" charset="0"/>
              <a:cs typeface="NikoshBAN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86843376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4228" y="3615032"/>
            <a:ext cx="9603544" cy="1519676"/>
          </a:xfrm>
        </p:spPr>
        <p:txBody>
          <a:bodyPr/>
          <a:lstStyle/>
          <a:p>
            <a:r>
              <a:rPr lang="en-US" sz="3200" dirty="0" smtClean="0">
                <a:latin typeface="Aharoni" pitchFamily="2" charset="-79"/>
                <a:cs typeface="Aharoni" pitchFamily="2" charset="-79"/>
              </a:rPr>
              <a:t>Cantonment Public School And College, </a:t>
            </a:r>
            <a:r>
              <a:rPr lang="en-US" sz="3200" dirty="0" err="1" smtClean="0">
                <a:latin typeface="Aharoni" pitchFamily="2" charset="-79"/>
                <a:cs typeface="Aharoni" pitchFamily="2" charset="-79"/>
              </a:rPr>
              <a:t>Mymensingh</a:t>
            </a:r>
            <a:r>
              <a:rPr lang="en-US" sz="3200" dirty="0" smtClean="0">
                <a:latin typeface="Aharoni" pitchFamily="2" charset="-79"/>
                <a:cs typeface="Aharoni" pitchFamily="2" charset="-79"/>
              </a:rPr>
              <a:t>.</a:t>
            </a:r>
            <a:endParaRPr lang="en-US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33601" y="4101353"/>
            <a:ext cx="8534401" cy="1752600"/>
          </a:xfrm>
        </p:spPr>
        <p:txBody>
          <a:bodyPr>
            <a:normAutofit fontScale="92500" lnSpcReduction="10000"/>
          </a:bodyPr>
          <a:lstStyle/>
          <a:p>
            <a:pPr algn="r"/>
            <a:endParaRPr lang="en-US" i="1" dirty="0" smtClean="0">
              <a:solidFill>
                <a:schemeClr val="tx1"/>
              </a:solidFill>
            </a:endParaRPr>
          </a:p>
          <a:p>
            <a:pPr algn="r"/>
            <a:endParaRPr lang="en-US" i="1" dirty="0" smtClean="0">
              <a:solidFill>
                <a:schemeClr val="tx1"/>
              </a:solidFill>
            </a:endParaRPr>
          </a:p>
          <a:p>
            <a:pPr algn="r"/>
            <a:endParaRPr lang="en-US" i="1" dirty="0" smtClean="0">
              <a:solidFill>
                <a:schemeClr val="tx1"/>
              </a:solidFill>
            </a:endParaRPr>
          </a:p>
          <a:p>
            <a:pPr algn="r"/>
            <a:r>
              <a:rPr lang="en-US" i="1" dirty="0" smtClean="0">
                <a:solidFill>
                  <a:schemeClr val="tx1"/>
                </a:solidFill>
              </a:rPr>
              <a:t>An Ideal Academy</a:t>
            </a:r>
          </a:p>
        </p:txBody>
      </p:sp>
      <p:pic>
        <p:nvPicPr>
          <p:cNvPr id="4" name="Picture 3" descr="cpscmmmmm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3124200"/>
          </a:xfrm>
          <a:prstGeom prst="rect">
            <a:avLst/>
          </a:prstGeom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149600" y="1849289"/>
            <a:ext cx="5892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n-BD" sz="4800" dirty="0" smtClean="0"/>
              <a:t>ধন্যবাদ সবাইকে   </a:t>
            </a:r>
            <a:endParaRPr lang="en-US" sz="480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930400" y="2680286"/>
            <a:ext cx="8940800" cy="32974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19265407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52403"/>
            <a:ext cx="12192000" cy="1470026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en-US" sz="4800" dirty="0" err="1" smtClean="0">
                <a:latin typeface="NikoshBAN" pitchFamily="2" charset="0"/>
                <a:cs typeface="NikoshBAN" pitchFamily="2" charset="0"/>
              </a:rPr>
              <a:t>শিক্ষক</a:t>
            </a:r>
            <a:r>
              <a:rPr lang="bn-BD" sz="4800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4800" dirty="0" err="1" smtClean="0">
                <a:latin typeface="NikoshBAN" pitchFamily="2" charset="0"/>
                <a:cs typeface="NikoshBAN" pitchFamily="2" charset="0"/>
              </a:rPr>
              <a:t>পরচিতি</a:t>
            </a:r>
            <a:endParaRPr lang="en-US" sz="4800" dirty="0"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929546"/>
            <a:ext cx="12192000" cy="392261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l"/>
            <a:r>
              <a:rPr lang="en-US" sz="4400" dirty="0" err="1" smtClean="0">
                <a:solidFill>
                  <a:srgbClr val="0070C0"/>
                </a:solidFill>
                <a:latin typeface="NikoshBAN" pitchFamily="2" charset="0"/>
                <a:cs typeface="NikoshBAN" pitchFamily="2" charset="0"/>
              </a:rPr>
              <a:t>মাহবুব</a:t>
            </a:r>
            <a:r>
              <a:rPr lang="en-US" sz="4400" dirty="0" smtClean="0">
                <a:solidFill>
                  <a:srgbClr val="0070C0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4400" dirty="0" err="1" smtClean="0">
                <a:solidFill>
                  <a:srgbClr val="0070C0"/>
                </a:solidFill>
                <a:latin typeface="NikoshBAN" pitchFamily="2" charset="0"/>
                <a:cs typeface="NikoshBAN" pitchFamily="2" charset="0"/>
              </a:rPr>
              <a:t>আলম</a:t>
            </a:r>
            <a:r>
              <a:rPr lang="en-US" sz="4400" dirty="0" smtClean="0">
                <a:solidFill>
                  <a:srgbClr val="0070C0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4400" dirty="0" err="1" smtClean="0">
                <a:solidFill>
                  <a:srgbClr val="0070C0"/>
                </a:solidFill>
                <a:latin typeface="NikoshBAN" pitchFamily="2" charset="0"/>
                <a:cs typeface="NikoshBAN" pitchFamily="2" charset="0"/>
              </a:rPr>
              <a:t>আকন্দ</a:t>
            </a:r>
            <a:endParaRPr lang="en-US" sz="4400" dirty="0" smtClean="0">
              <a:solidFill>
                <a:srgbClr val="0070C0"/>
              </a:solidFill>
              <a:latin typeface="NikoshBAN" pitchFamily="2" charset="0"/>
              <a:cs typeface="NikoshBAN" pitchFamily="2" charset="0"/>
            </a:endParaRPr>
          </a:p>
          <a:p>
            <a:pPr algn="l"/>
            <a:r>
              <a:rPr lang="en-US" sz="4400" dirty="0" err="1" smtClean="0">
                <a:solidFill>
                  <a:srgbClr val="0070C0"/>
                </a:solidFill>
                <a:latin typeface="NikoshBAN" pitchFamily="2" charset="0"/>
                <a:cs typeface="NikoshBAN" pitchFamily="2" charset="0"/>
              </a:rPr>
              <a:t>প্রভাষক</a:t>
            </a:r>
            <a:r>
              <a:rPr lang="en-US" sz="4400" dirty="0" smtClean="0">
                <a:solidFill>
                  <a:srgbClr val="0070C0"/>
                </a:solidFill>
                <a:latin typeface="NikoshBAN" pitchFamily="2" charset="0"/>
                <a:cs typeface="NikoshBAN" pitchFamily="2" charset="0"/>
              </a:rPr>
              <a:t>(</a:t>
            </a:r>
            <a:r>
              <a:rPr lang="en-US" sz="4400" dirty="0" err="1" smtClean="0">
                <a:solidFill>
                  <a:srgbClr val="0070C0"/>
                </a:solidFill>
                <a:latin typeface="NikoshBAN" pitchFamily="2" charset="0"/>
                <a:cs typeface="NikoshBAN" pitchFamily="2" charset="0"/>
              </a:rPr>
              <a:t>যুক্তিবিদ্যা</a:t>
            </a:r>
            <a:r>
              <a:rPr lang="en-US" sz="4400" dirty="0" smtClean="0">
                <a:solidFill>
                  <a:srgbClr val="0070C0"/>
                </a:solidFill>
                <a:latin typeface="NikoshBAN" pitchFamily="2" charset="0"/>
                <a:cs typeface="NikoshBAN" pitchFamily="2" charset="0"/>
              </a:rPr>
              <a:t>)</a:t>
            </a:r>
          </a:p>
          <a:p>
            <a:pPr algn="l"/>
            <a:r>
              <a:rPr lang="en-US" sz="4400" dirty="0" err="1" smtClean="0">
                <a:solidFill>
                  <a:srgbClr val="0070C0"/>
                </a:solidFill>
                <a:latin typeface="NikoshBAN" pitchFamily="2" charset="0"/>
                <a:cs typeface="NikoshBAN" pitchFamily="2" charset="0"/>
              </a:rPr>
              <a:t>ক্যান্টনমেন্ট</a:t>
            </a:r>
            <a:r>
              <a:rPr lang="en-US" sz="4400" dirty="0" smtClean="0">
                <a:solidFill>
                  <a:srgbClr val="0070C0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4400" dirty="0" err="1" smtClean="0">
                <a:solidFill>
                  <a:srgbClr val="0070C0"/>
                </a:solidFill>
                <a:latin typeface="NikoshBAN" pitchFamily="2" charset="0"/>
                <a:cs typeface="NikoshBAN" pitchFamily="2" charset="0"/>
              </a:rPr>
              <a:t>পাবলিক</a:t>
            </a:r>
            <a:r>
              <a:rPr lang="en-US" sz="4400" dirty="0" smtClean="0">
                <a:solidFill>
                  <a:srgbClr val="0070C0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4400" dirty="0" err="1" smtClean="0">
                <a:solidFill>
                  <a:srgbClr val="0070C0"/>
                </a:solidFill>
                <a:latin typeface="NikoshBAN" pitchFamily="2" charset="0"/>
                <a:cs typeface="NikoshBAN" pitchFamily="2" charset="0"/>
              </a:rPr>
              <a:t>স্কুল</a:t>
            </a:r>
            <a:r>
              <a:rPr lang="en-US" sz="4400" dirty="0" smtClean="0">
                <a:solidFill>
                  <a:srgbClr val="0070C0"/>
                </a:solidFill>
                <a:latin typeface="NikoshBAN" pitchFamily="2" charset="0"/>
                <a:cs typeface="NikoshBAN" pitchFamily="2" charset="0"/>
              </a:rPr>
              <a:t> ও </a:t>
            </a:r>
            <a:r>
              <a:rPr lang="en-US" sz="4400" dirty="0" err="1" smtClean="0">
                <a:solidFill>
                  <a:srgbClr val="0070C0"/>
                </a:solidFill>
                <a:latin typeface="NikoshBAN" pitchFamily="2" charset="0"/>
                <a:cs typeface="NikoshBAN" pitchFamily="2" charset="0"/>
              </a:rPr>
              <a:t>কলেজ,মোমেনশাহী</a:t>
            </a:r>
            <a:r>
              <a:rPr lang="en-US" sz="4400" dirty="0" smtClean="0">
                <a:solidFill>
                  <a:srgbClr val="0070C0"/>
                </a:solidFill>
                <a:latin typeface="NikoshBAN" pitchFamily="2" charset="0"/>
                <a:cs typeface="NikoshBAN" pitchFamily="2" charset="0"/>
              </a:rPr>
              <a:t>।</a:t>
            </a:r>
          </a:p>
          <a:p>
            <a:pPr algn="l"/>
            <a:r>
              <a:rPr lang="en-US" sz="4400" dirty="0" err="1" smtClean="0">
                <a:solidFill>
                  <a:srgbClr val="0070C0"/>
                </a:solidFill>
                <a:latin typeface="NikoshBAN" pitchFamily="2" charset="0"/>
                <a:cs typeface="NikoshBAN" pitchFamily="2" charset="0"/>
              </a:rPr>
              <a:t>মোবাইল</a:t>
            </a:r>
            <a:r>
              <a:rPr lang="en-US" sz="4400" dirty="0" smtClean="0">
                <a:solidFill>
                  <a:srgbClr val="002060"/>
                </a:solidFill>
                <a:latin typeface="NikoshBAN" pitchFamily="2" charset="0"/>
                <a:cs typeface="NikoshBAN" pitchFamily="2" charset="0"/>
              </a:rPr>
              <a:t>:- ০১৯১১৯৬৯৬৫০,০১৬১১৯৬৯৬৫০</a:t>
            </a:r>
          </a:p>
          <a:p>
            <a:pPr algn="l"/>
            <a:r>
              <a:rPr lang="en-US" sz="4400" dirty="0" smtClean="0">
                <a:solidFill>
                  <a:srgbClr val="002060"/>
                </a:solidFill>
                <a:latin typeface="Mistral" pitchFamily="66" charset="0"/>
                <a:cs typeface="NikoshBAN" pitchFamily="2" charset="0"/>
              </a:rPr>
              <a:t>Email:- alamakand@yahoo.com</a:t>
            </a:r>
            <a:endParaRPr lang="en-US" sz="4400" dirty="0">
              <a:solidFill>
                <a:srgbClr val="002060"/>
              </a:solidFill>
              <a:latin typeface="Mistral" pitchFamily="66" charset="0"/>
              <a:cs typeface="NikoshBAN" pitchFamily="2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165801059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1323833"/>
            <a:ext cx="12192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ছবি</a:t>
            </a:r>
            <a:r>
              <a:rPr lang="en-US" sz="54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54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প্রদর্শনের</a:t>
            </a:r>
            <a:r>
              <a:rPr lang="en-US" sz="54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54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মাধ্যমে</a:t>
            </a:r>
            <a:r>
              <a:rPr lang="en-US" sz="54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54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শিক্ষার্থীদের</a:t>
            </a:r>
            <a:r>
              <a:rPr lang="en-US" sz="54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54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পূর্বজ্ঞান</a:t>
            </a:r>
            <a:r>
              <a:rPr lang="en-US" sz="54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54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যাচাই</a:t>
            </a:r>
            <a:r>
              <a:rPr lang="en-US" sz="54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54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করবো</a:t>
            </a:r>
            <a:r>
              <a:rPr lang="en-US" sz="5400" dirty="0" smtClean="0">
                <a:latin typeface="NikoshBAN" panose="02000000000000000000" pitchFamily="2" charset="0"/>
                <a:cs typeface="NikoshBAN" panose="02000000000000000000" pitchFamily="2" charset="0"/>
              </a:rPr>
              <a:t>। </a:t>
            </a:r>
            <a:endParaRPr lang="en-US" sz="5400" dirty="0">
              <a:latin typeface="NikoshBAN" panose="02000000000000000000" pitchFamily="2" charset="0"/>
              <a:cs typeface="NikoshBAN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1210460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524000" y="0"/>
            <a:ext cx="9144000" cy="640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94218920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524000" y="0"/>
            <a:ext cx="9144000" cy="632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188231252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-27296" y="941696"/>
            <a:ext cx="12219296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                                 </a:t>
            </a:r>
            <a:r>
              <a:rPr lang="en-US" sz="5400" b="1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পাঠ</a:t>
            </a:r>
            <a:r>
              <a:rPr lang="en-US" sz="5400" b="1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5400" b="1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ঘোষনাঃ</a:t>
            </a:r>
            <a:r>
              <a:rPr lang="en-US" sz="5400" b="1" dirty="0" smtClean="0">
                <a:latin typeface="NikoshBAN" panose="02000000000000000000" pitchFamily="2" charset="0"/>
                <a:cs typeface="NikoshBAN" panose="02000000000000000000" pitchFamily="2" charset="0"/>
              </a:rPr>
              <a:t>- </a:t>
            </a:r>
            <a:endParaRPr lang="en-US" sz="4400" b="1" dirty="0" smtClean="0">
              <a:latin typeface="NikoshBAN" panose="02000000000000000000" pitchFamily="2" charset="0"/>
              <a:cs typeface="NikoshBAN" panose="02000000000000000000" pitchFamily="2" charset="0"/>
            </a:endParaRPr>
          </a:p>
          <a:p>
            <a:r>
              <a:rPr lang="en-US" sz="44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44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প্রতীকী</a:t>
            </a:r>
            <a:r>
              <a:rPr lang="en-US" sz="44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44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যুক্তিবিদ্যা</a:t>
            </a:r>
            <a:r>
              <a:rPr lang="en-US" sz="44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( Symbolic Logic)</a:t>
            </a:r>
            <a:endParaRPr lang="en-US" sz="4400" dirty="0">
              <a:latin typeface="NikoshBAN" panose="02000000000000000000" pitchFamily="2" charset="0"/>
              <a:cs typeface="NikoshBAN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6122691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524000" y="0"/>
            <a:ext cx="9144000" cy="632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77284762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524000" y="0"/>
            <a:ext cx="9144000" cy="640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94218920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337</TotalTime>
  <Words>456</Words>
  <Application>Microsoft Office PowerPoint</Application>
  <PresentationFormat>Custom</PresentationFormat>
  <Paragraphs>50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Retrospect</vt:lpstr>
      <vt:lpstr>Slide 1</vt:lpstr>
      <vt:lpstr>Cantonment Public School And College, Mymensingh.</vt:lpstr>
      <vt:lpstr>শিক্ষক পরচিতি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CYBER BCZ</dc:creator>
  <cp:lastModifiedBy>LABPC</cp:lastModifiedBy>
  <cp:revision>139</cp:revision>
  <dcterms:created xsi:type="dcterms:W3CDTF">2015-12-24T12:07:44Z</dcterms:created>
  <dcterms:modified xsi:type="dcterms:W3CDTF">2016-11-19T03:26:39Z</dcterms:modified>
</cp:coreProperties>
</file>